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notesMasterIdLst>
    <p:notesMasterId r:id="rId13"/>
  </p:notesMasterIdLst>
  <p:handoutMasterIdLst>
    <p:handoutMasterId r:id="rId14"/>
  </p:handoutMasterIdLst>
  <p:sldIdLst>
    <p:sldId id="364" r:id="rId2"/>
    <p:sldId id="348" r:id="rId3"/>
    <p:sldId id="349" r:id="rId4"/>
    <p:sldId id="360" r:id="rId5"/>
    <p:sldId id="361" r:id="rId6"/>
    <p:sldId id="362" r:id="rId7"/>
    <p:sldId id="363" r:id="rId8"/>
    <p:sldId id="350" r:id="rId9"/>
    <p:sldId id="351" r:id="rId10"/>
    <p:sldId id="352" r:id="rId11"/>
    <p:sldId id="353" r:id="rId1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dellelo" initials="c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CC"/>
    <a:srgbClr val="69340D"/>
    <a:srgbClr val="136789"/>
    <a:srgbClr val="526B6B"/>
    <a:srgbClr val="322E05"/>
    <a:srgbClr val="3E3805"/>
    <a:srgbClr val="26380C"/>
    <a:srgbClr val="506028"/>
    <a:srgbClr val="3399FF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00" autoAdjust="0"/>
    <p:restoredTop sz="86400" autoAdjust="0"/>
  </p:normalViewPr>
  <p:slideViewPr>
    <p:cSldViewPr>
      <p:cViewPr varScale="1">
        <p:scale>
          <a:sx n="62" d="100"/>
          <a:sy n="62" d="100"/>
        </p:scale>
        <p:origin x="1284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298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834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DFFAB7-9EB2-42AE-B012-B876F6B6F628}" type="datetimeFigureOut">
              <a:rPr lang="en-US" smtClean="0"/>
              <a:pPr/>
              <a:t>11/14/2018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509C29-5E82-41ED-8CE3-0988C23D1B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1100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7B491A9-5D56-A448-96C7-EB6CC08E6C9E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790979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377803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Open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2166816"/>
            <a:ext cx="9144000" cy="2524369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526B6B"/>
              </a:buClr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62200"/>
            <a:ext cx="8229600" cy="1257306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ubtitle 1"/>
          <p:cNvSpPr>
            <a:spLocks noGrp="1"/>
          </p:cNvSpPr>
          <p:nvPr>
            <p:ph sz="quarter" idx="15"/>
          </p:nvPr>
        </p:nvSpPr>
        <p:spPr>
          <a:xfrm>
            <a:off x="703196" y="3771906"/>
            <a:ext cx="7737608" cy="672804"/>
          </a:xfrm>
        </p:spPr>
        <p:txBody>
          <a:bodyPr/>
          <a:lstStyle>
            <a:lvl1pPr algn="l">
              <a:buClr>
                <a:srgbClr val="3333CC"/>
              </a:buClr>
              <a:defRPr/>
            </a:lvl1pPr>
            <a:lvl2pPr algn="l">
              <a:buClr>
                <a:srgbClr val="3333CC"/>
              </a:buClr>
              <a:defRPr/>
            </a:lvl2pPr>
            <a:lvl3pPr algn="l">
              <a:buClr>
                <a:srgbClr val="3333CC"/>
              </a:buClr>
              <a:defRPr/>
            </a:lvl3pPr>
            <a:lvl4pPr algn="l">
              <a:buClr>
                <a:srgbClr val="3333CC"/>
              </a:buClr>
              <a:defRPr/>
            </a:lvl4pPr>
            <a:lvl5pPr algn="l">
              <a:buClr>
                <a:srgbClr val="3333CC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6878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" y="19050"/>
            <a:ext cx="9052560" cy="1257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247305" y="1407393"/>
            <a:ext cx="4019896" cy="30884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Content Placeholder 7"/>
          <p:cNvSpPr>
            <a:spLocks noGrp="1"/>
          </p:cNvSpPr>
          <p:nvPr>
            <p:ph sz="quarter" idx="11"/>
          </p:nvPr>
        </p:nvSpPr>
        <p:spPr>
          <a:xfrm>
            <a:off x="4666904" y="1417784"/>
            <a:ext cx="4019896" cy="30884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6338047"/>
            <a:ext cx="9144000" cy="533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228600" y="4724400"/>
            <a:ext cx="8458200" cy="114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65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gure+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" y="25400"/>
            <a:ext cx="9052560" cy="125730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114" y="1415142"/>
            <a:ext cx="8610600" cy="1365080"/>
          </a:xfrm>
        </p:spPr>
        <p:txBody>
          <a:bodyPr/>
          <a:lstStyle>
            <a:lvl1pPr marL="457200" indent="-457200">
              <a:buClr>
                <a:srgbClr val="3333CC"/>
              </a:buClr>
              <a:buFont typeface="Arial" pitchFamily="34" charset="0"/>
              <a:buChar char="•"/>
              <a:defRPr sz="2600">
                <a:latin typeface="Arial" pitchFamily="34" charset="0"/>
                <a:cs typeface="Arial" pitchFamily="34" charset="0"/>
              </a:defRPr>
            </a:lvl1pPr>
            <a:lvl2pPr>
              <a:buClr>
                <a:srgbClr val="3333CC"/>
              </a:buClr>
              <a:defRPr sz="2400">
                <a:latin typeface="Arial" pitchFamily="34" charset="0"/>
                <a:cs typeface="Arial" pitchFamily="34" charset="0"/>
              </a:defRPr>
            </a:lvl2pPr>
            <a:lvl3pPr marL="1143000" indent="-228600">
              <a:buClr>
                <a:srgbClr val="3333CC"/>
              </a:buClr>
              <a:buFont typeface="Wingdings" pitchFamily="2" charset="2"/>
              <a:buChar char="§"/>
              <a:defRPr sz="2200">
                <a:latin typeface="Arial" pitchFamily="34" charset="0"/>
                <a:cs typeface="Arial" pitchFamily="34" charset="0"/>
              </a:defRPr>
            </a:lvl3pPr>
            <a:lvl4pPr marL="1371600" indent="0">
              <a:buClr>
                <a:srgbClr val="3333CC"/>
              </a:buClr>
              <a:buFontTx/>
              <a:buNone/>
              <a:defRPr>
                <a:latin typeface="Arial" pitchFamily="34" charset="0"/>
                <a:cs typeface="Arial" pitchFamily="34" charset="0"/>
              </a:defRPr>
            </a:lvl4pPr>
            <a:lvl5pPr marL="1828800" indent="0">
              <a:buClr>
                <a:srgbClr val="3333CC"/>
              </a:buClr>
              <a:buFontTx/>
              <a:buNone/>
              <a:defRPr sz="18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457200" y="3200400"/>
            <a:ext cx="2649595" cy="1219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6" name="Table Placeholder 15"/>
          <p:cNvSpPr>
            <a:spLocks noGrp="1"/>
          </p:cNvSpPr>
          <p:nvPr>
            <p:ph type="tbl" sz="quarter" idx="12"/>
          </p:nvPr>
        </p:nvSpPr>
        <p:spPr>
          <a:xfrm>
            <a:off x="5943600" y="3200400"/>
            <a:ext cx="2514600" cy="117348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41662" y="4753428"/>
            <a:ext cx="8673738" cy="1306734"/>
          </a:xfrm>
        </p:spPr>
        <p:txBody>
          <a:bodyPr/>
          <a:lstStyle>
            <a:lvl1pPr>
              <a:buClr>
                <a:srgbClr val="3333CC"/>
              </a:buClr>
              <a:defRPr/>
            </a:lvl1pPr>
            <a:lvl2pPr>
              <a:buClr>
                <a:srgbClr val="3333CC"/>
              </a:buClr>
              <a:defRPr/>
            </a:lvl2pPr>
            <a:lvl3pPr>
              <a:buClr>
                <a:srgbClr val="3333CC"/>
              </a:buClr>
              <a:defRPr/>
            </a:lvl3pPr>
            <a:lvl4pPr>
              <a:buClr>
                <a:srgbClr val="3333CC"/>
              </a:buClr>
              <a:defRPr/>
            </a:lvl4pPr>
            <a:lvl5pPr>
              <a:buClr>
                <a:srgbClr val="3333CC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0" y="6338047"/>
            <a:ext cx="9144000" cy="533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3505200" y="3200400"/>
            <a:ext cx="1828800" cy="1219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4724400" y="2895600"/>
            <a:ext cx="3581400" cy="182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406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" y="76200"/>
            <a:ext cx="90525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87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696" r:id="rId2"/>
    <p:sldLayoutId id="2147483697" r:id="rId3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61963" indent="-461963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•"/>
        <a:defRPr sz="2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14400" indent="-457200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371600" indent="-457200" algn="l" defTabSz="914400" rtl="0" eaLnBrk="1" latinLnBrk="0" hangingPunct="1">
        <a:spcBef>
          <a:spcPct val="20000"/>
        </a:spcBef>
        <a:buClr>
          <a:srgbClr val="3333CC"/>
        </a:buClr>
        <a:buFont typeface="Wingdings" pitchFamily="2" charset="2"/>
        <a:buChar char="§"/>
        <a:defRPr sz="2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820863" indent="-449263" algn="l" defTabSz="914400" rtl="0" eaLnBrk="1" latinLnBrk="0" hangingPunct="1">
        <a:spcBef>
          <a:spcPct val="20000"/>
        </a:spcBef>
        <a:buClr>
          <a:srgbClr val="3333CC"/>
        </a:buClr>
        <a:buFont typeface="Courier New" pitchFamily="49" charset="0"/>
        <a:buChar char="o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286000" indent="-457200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»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38395"/>
            <a:ext cx="8229600" cy="1143005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Section 8.6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sz="quarter" idx="15"/>
          </p:nvPr>
        </p:nvSpPr>
        <p:spPr>
          <a:xfrm>
            <a:off x="703196" y="3657600"/>
            <a:ext cx="7737608" cy="611640"/>
          </a:xfrm>
          <a:noFill/>
        </p:spPr>
        <p:txBody>
          <a:bodyPr anchor="ctr">
            <a:normAutofit/>
          </a:bodyPr>
          <a:lstStyle/>
          <a:p>
            <a:pPr algn="ctr">
              <a:spcBef>
                <a:spcPts val="0"/>
              </a:spcBef>
              <a:buClr>
                <a:srgbClr val="008080"/>
              </a:buClr>
              <a:buSzPct val="25000"/>
              <a:buNone/>
            </a:pPr>
            <a:r>
              <a:rPr lang="en-US" altLang="en-US" sz="3400" dirty="0">
                <a:solidFill>
                  <a:schemeClr val="bg1"/>
                </a:solidFill>
                <a:ea typeface="Arial Black"/>
              </a:rPr>
              <a:t>Chapter 8</a:t>
            </a:r>
            <a:endParaRPr lang="en-US" sz="34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536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Mixed Designs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744295" cy="47648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A study might have factors both </a:t>
            </a:r>
            <a:r>
              <a:rPr lang="en-US" i="1" dirty="0"/>
              <a:t>within</a:t>
            </a:r>
            <a:r>
              <a:rPr lang="en-US" dirty="0"/>
              <a:t> and </a:t>
            </a:r>
            <a:r>
              <a:rPr lang="en-US" i="1" dirty="0"/>
              <a:t>between</a:t>
            </a:r>
            <a:r>
              <a:rPr lang="en-US" dirty="0"/>
              <a:t> the subjects. See more about these </a:t>
            </a:r>
            <a:r>
              <a:rPr lang="en-US" b="1" dirty="0"/>
              <a:t>mixed designs </a:t>
            </a:r>
            <a:r>
              <a:rPr lang="en-US" dirty="0"/>
              <a:t>in Section 8.9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0315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ANOVA for Within Subjects in </a:t>
            </a:r>
            <a:r>
              <a:rPr lang="en-US" dirty="0" smtClean="0"/>
              <a:t>R (VisualVerbal</a:t>
            </a:r>
            <a:r>
              <a:rPr lang="en-US" dirty="0"/>
              <a:t>)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43114" y="1401918"/>
            <a:ext cx="8610600" cy="865933"/>
          </a:xfrm>
        </p:spPr>
        <p:txBody>
          <a:bodyPr>
            <a:normAutofit/>
          </a:bodyPr>
          <a:lstStyle/>
          <a:p>
            <a:pPr marL="0" indent="0">
              <a:spcBef>
                <a:spcPts val="624"/>
              </a:spcBef>
              <a:buNone/>
            </a:pPr>
            <a:r>
              <a:rPr lang="en-US" sz="2400" dirty="0"/>
              <a:t>We transform to log(Time), include interaction between Task and Report, and note that these are nested within </a:t>
            </a:r>
            <a:r>
              <a:rPr lang="en-US" sz="2400" dirty="0" smtClean="0"/>
              <a:t>Subject</a:t>
            </a:r>
            <a:endParaRPr lang="en-US" sz="2400" dirty="0"/>
          </a:p>
        </p:txBody>
      </p:sp>
      <p:pic>
        <p:nvPicPr>
          <p:cNvPr id="10" name="Picture 2" descr="A set of command lines and tables. The command line reads&#10;Prompt, a o v (log (Time) tilde Task asterisk Report plus Error (Subject forward slash (Task asterisk Report) comma data equals VisualVerbal).&#10;Error: Subject.&#10;The following table is shown: Row 1, Residuals. D f 19, Sum S q 4.125, Mean S q 0.2171. &#10;Error: Subject colon Task.&#10;The following table is shown:&#10;Row 1, Task. D f 1; Sum S q 0.0335; Mean S q 0.03345; F value 0.623; P r greater than F 0.44. &#10;Row 2, Residuals. D f 19; Sum S q 1.0195; Mean S q 0.05366. &#10;Error: Subject colon Report.&#10;The following table is shown: &#10;Row 1, Report. D f 1; Sum S q 3.136; Mean S q 3.1360; F value 47.92; P r greater than 1.34 e negative 0 6, asterisk  asterisk  asterisk .&#10;Row 2, Residuals. D f 19; Sum S q 1.243; Mean S q 0.0654. &#10;Error: Subject colon Task colon Report.&#10;The following table is shown:&#10;Row 1, Task colon Report. D f 1, Sum S q 1.963; Mean S q 1.9630, F value 28.26, P r greater than F 3.94 e negative 0 5, asterisk  asterisk  asterisk .&#10;Row 2, Residuals. D f 19, Sum S q 1.320, Mean S q 0.0695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4375" y="2412061"/>
            <a:ext cx="7495251" cy="3817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0315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Topic </a:t>
            </a:r>
            <a:r>
              <a:rPr lang="en-US" altLang="en-US" dirty="0" smtClean="0"/>
              <a:t>8.6</a:t>
            </a:r>
            <a:endParaRPr lang="en-US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591895" cy="4764807"/>
          </a:xfrm>
        </p:spPr>
        <p:txBody>
          <a:bodyPr>
            <a:normAutofit/>
          </a:bodyPr>
          <a:lstStyle/>
          <a:p>
            <a:pPr marL="0" indent="0">
              <a:spcBef>
                <a:spcPts val="624"/>
              </a:spcBef>
              <a:buNone/>
            </a:pPr>
            <a:r>
              <a:rPr lang="en-US" altLang="en-US" dirty="0">
                <a:sym typeface="Symbol" panose="05050102010706020507" pitchFamily="18" charset="2"/>
              </a:rPr>
              <a:t>Repeated-measures designs</a:t>
            </a:r>
          </a:p>
          <a:p>
            <a:pPr marL="0" indent="465138">
              <a:spcBef>
                <a:spcPts val="624"/>
              </a:spcBef>
              <a:buNone/>
            </a:pPr>
            <a:r>
              <a:rPr lang="en-US" altLang="en-US" dirty="0" smtClean="0">
                <a:sym typeface="Symbol" panose="05050102010706020507" pitchFamily="18" charset="2"/>
              </a:rPr>
              <a:t>Fixed </a:t>
            </a:r>
            <a:r>
              <a:rPr lang="en-US" altLang="en-US" dirty="0">
                <a:sym typeface="Symbol" panose="05050102010706020507" pitchFamily="18" charset="2"/>
              </a:rPr>
              <a:t>vs. random factors</a:t>
            </a:r>
          </a:p>
          <a:p>
            <a:pPr marL="0" indent="465138">
              <a:spcBef>
                <a:spcPts val="624"/>
              </a:spcBef>
              <a:buNone/>
            </a:pPr>
            <a:r>
              <a:rPr lang="en-US" altLang="en-US" dirty="0" smtClean="0">
                <a:sym typeface="Symbol" panose="05050102010706020507" pitchFamily="18" charset="2"/>
              </a:rPr>
              <a:t>Within-subject </a:t>
            </a:r>
            <a:r>
              <a:rPr lang="en-US" altLang="en-US" dirty="0">
                <a:sym typeface="Symbol" panose="05050102010706020507" pitchFamily="18" charset="2"/>
              </a:rPr>
              <a:t>factors</a:t>
            </a:r>
          </a:p>
          <a:p>
            <a:pPr marL="0" indent="465138">
              <a:spcBef>
                <a:spcPts val="624"/>
              </a:spcBef>
              <a:buNone/>
            </a:pPr>
            <a:r>
              <a:rPr lang="en-US" altLang="en-US" dirty="0" smtClean="0">
                <a:sym typeface="Symbol" panose="05050102010706020507" pitchFamily="18" charset="2"/>
              </a:rPr>
              <a:t>Between-subject </a:t>
            </a:r>
            <a:r>
              <a:rPr lang="en-US" altLang="en-US" dirty="0">
                <a:sym typeface="Symbol" panose="05050102010706020507" pitchFamily="18" charset="2"/>
              </a:rPr>
              <a:t>factors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charset="0"/>
              </a:rPr>
              <a:t> Repeated-Measures Design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744295" cy="47648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Recall</a:t>
            </a:r>
            <a:r>
              <a:rPr lang="en-US" dirty="0"/>
              <a:t>: A  </a:t>
            </a:r>
            <a:r>
              <a:rPr lang="en-US" b="1" dirty="0"/>
              <a:t>simple block design </a:t>
            </a:r>
            <a:r>
              <a:rPr lang="en-US" dirty="0"/>
              <a:t>has two factors with exactly one data value (observation) in each combination of the factors.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Suppose </a:t>
            </a:r>
            <a:r>
              <a:rPr lang="en-US" dirty="0"/>
              <a:t>each block is a person (subject). We call this a “</a:t>
            </a:r>
            <a:r>
              <a:rPr lang="en-US" altLang="ja-JP" dirty="0"/>
              <a:t>repeated-measures” design</a:t>
            </a:r>
            <a:r>
              <a:rPr lang="en-US" altLang="ja-JP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2074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Example: </a:t>
            </a:r>
            <a:r>
              <a:rPr lang="en-US" altLang="en-US" dirty="0" err="1"/>
              <a:t>FourExams</a:t>
            </a:r>
            <a:endParaRPr lang="en-US" dirty="0"/>
          </a:p>
        </p:txBody>
      </p:sp>
      <p:graphicFrame>
        <p:nvGraphicFramePr>
          <p:cNvPr id="10" name="Table Placeholder 9"/>
          <p:cNvGraphicFramePr>
            <a:graphicFrameLocks noGrp="1"/>
          </p:cNvGraphicFramePr>
          <p:nvPr>
            <p:ph type="tbl" sz="quarter" idx="12"/>
            <p:extLst>
              <p:ext uri="{D42A27DB-BD31-4B8C-83A1-F6EECF244321}">
                <p14:modId xmlns:p14="http://schemas.microsoft.com/office/powerpoint/2010/main" val="313912398"/>
              </p:ext>
            </p:extLst>
          </p:nvPr>
        </p:nvGraphicFramePr>
        <p:xfrm>
          <a:off x="1544320" y="2336800"/>
          <a:ext cx="5466080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1580"/>
                <a:gridCol w="843280"/>
                <a:gridCol w="982980"/>
                <a:gridCol w="843280"/>
                <a:gridCol w="779780"/>
                <a:gridCol w="80518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800" dirty="0" smtClean="0">
                          <a:latin typeface="Arial" pitchFamily="34" charset="0"/>
                          <a:cs typeface="Arial" pitchFamily="34" charset="0"/>
                        </a:rPr>
                        <a:t>Adam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800" dirty="0" smtClean="0">
                          <a:latin typeface="Arial" pitchFamily="34" charset="0"/>
                          <a:cs typeface="Arial" pitchFamily="34" charset="0"/>
                        </a:rPr>
                        <a:t>Brenda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800" dirty="0" smtClean="0">
                          <a:latin typeface="Arial" pitchFamily="34" charset="0"/>
                          <a:cs typeface="Arial" pitchFamily="34" charset="0"/>
                        </a:rPr>
                        <a:t>Cathy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800" dirty="0" smtClean="0">
                          <a:latin typeface="Arial" pitchFamily="34" charset="0"/>
                          <a:cs typeface="Arial" pitchFamily="34" charset="0"/>
                        </a:rPr>
                        <a:t>Dave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800" dirty="0" smtClean="0">
                          <a:latin typeface="Arial" pitchFamily="34" charset="0"/>
                          <a:cs typeface="Arial" pitchFamily="34" charset="0"/>
                        </a:rPr>
                        <a:t>Emily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800" dirty="0" smtClean="0">
                          <a:latin typeface="Arial" pitchFamily="34" charset="0"/>
                          <a:cs typeface="Arial" pitchFamily="34" charset="0"/>
                        </a:rPr>
                        <a:t>Exam #1: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62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94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68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86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50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800" dirty="0" smtClean="0">
                          <a:latin typeface="Arial" pitchFamily="34" charset="0"/>
                          <a:cs typeface="Arial" pitchFamily="34" charset="0"/>
                        </a:rPr>
                        <a:t>Exam #2: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87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95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93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97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63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800" dirty="0" smtClean="0">
                          <a:latin typeface="Arial" pitchFamily="34" charset="0"/>
                          <a:cs typeface="Arial" pitchFamily="34" charset="0"/>
                        </a:rPr>
                        <a:t>Exam #3: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74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86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82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70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28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800" dirty="0" smtClean="0">
                          <a:latin typeface="Arial" pitchFamily="34" charset="0"/>
                          <a:cs typeface="Arial" pitchFamily="34" charset="0"/>
                        </a:rPr>
                        <a:t>Exam #4: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77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89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73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79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47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241662" y="5105400"/>
            <a:ext cx="8673738" cy="9547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Repeated measure</a:t>
            </a:r>
            <a:r>
              <a:rPr lang="en-US" dirty="0"/>
              <a:t>: Each student (block) takes each of the four exams (treatment</a:t>
            </a:r>
            <a:r>
              <a:rPr lang="en-US" dirty="0" smtClean="0"/>
              <a:t>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0315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</a:t>
            </a:r>
            <a:r>
              <a:rPr lang="en-US" dirty="0" smtClean="0"/>
              <a:t>Visual/Verbal (1 of 2)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744295" cy="4764807"/>
          </a:xfrm>
        </p:spPr>
        <p:txBody>
          <a:bodyPr>
            <a:normAutofit/>
          </a:bodyPr>
          <a:lstStyle/>
          <a:p>
            <a:pPr marL="0" indent="0">
              <a:spcBef>
                <a:spcPts val="624"/>
              </a:spcBef>
              <a:buNone/>
            </a:pPr>
            <a:r>
              <a:rPr lang="en-US" dirty="0"/>
              <a:t>Response </a:t>
            </a:r>
            <a:r>
              <a:rPr lang="en-US" b="1" dirty="0"/>
              <a:t>Time</a:t>
            </a:r>
            <a:r>
              <a:rPr lang="en-US" dirty="0"/>
              <a:t> is measured as 20 subjects perform a </a:t>
            </a:r>
            <a:r>
              <a:rPr lang="en-US" b="1" dirty="0"/>
              <a:t>Task</a:t>
            </a:r>
            <a:r>
              <a:rPr lang="en-US" dirty="0"/>
              <a:t> and </a:t>
            </a:r>
            <a:r>
              <a:rPr lang="en-US" b="1" dirty="0"/>
              <a:t>Report</a:t>
            </a:r>
            <a:r>
              <a:rPr lang="en-US" dirty="0"/>
              <a:t> the results</a:t>
            </a:r>
            <a:r>
              <a:rPr lang="en-US" dirty="0" smtClean="0"/>
              <a:t>.</a:t>
            </a:r>
            <a:endParaRPr lang="en-US" dirty="0"/>
          </a:p>
          <a:p>
            <a:pPr marL="850900" indent="-850900">
              <a:spcBef>
                <a:spcPts val="624"/>
              </a:spcBef>
              <a:buNone/>
            </a:pPr>
            <a:r>
              <a:rPr lang="en-US" dirty="0"/>
              <a:t>Task: </a:t>
            </a:r>
            <a:r>
              <a:rPr lang="en-US" b="1" dirty="0" smtClean="0"/>
              <a:t>Letter</a:t>
            </a:r>
            <a:r>
              <a:rPr lang="en-US" dirty="0" smtClean="0"/>
              <a:t> </a:t>
            </a:r>
            <a:r>
              <a:rPr lang="en-US" dirty="0"/>
              <a:t>(visual): Go around a block letter </a:t>
            </a:r>
            <a:r>
              <a:rPr lang="en-US" b="1" dirty="0"/>
              <a:t>F</a:t>
            </a:r>
            <a:r>
              <a:rPr lang="en-US" dirty="0"/>
              <a:t> and determine whether each corner is inside or outside.</a:t>
            </a:r>
          </a:p>
          <a:p>
            <a:pPr marL="850900" indent="0">
              <a:spcBef>
                <a:spcPts val="624"/>
              </a:spcBef>
              <a:buNone/>
            </a:pPr>
            <a:r>
              <a:rPr lang="en-US" b="1" dirty="0" smtClean="0"/>
              <a:t>Sentence</a:t>
            </a:r>
            <a:r>
              <a:rPr lang="en-US" dirty="0" smtClean="0"/>
              <a:t> </a:t>
            </a:r>
            <a:r>
              <a:rPr lang="en-US" dirty="0"/>
              <a:t>(verbal): Determine whether or not each word in a sentence is a noun</a:t>
            </a:r>
            <a:r>
              <a:rPr lang="en-US" dirty="0" smtClean="0"/>
              <a:t>.</a:t>
            </a:r>
          </a:p>
          <a:p>
            <a:pPr marL="850900" indent="-850900">
              <a:spcBef>
                <a:spcPts val="624"/>
              </a:spcBef>
              <a:buNone/>
            </a:pPr>
            <a:r>
              <a:rPr lang="en-US" dirty="0" smtClean="0"/>
              <a:t>Report</a:t>
            </a:r>
            <a:r>
              <a:rPr lang="en-US" dirty="0"/>
              <a:t>: </a:t>
            </a:r>
            <a:r>
              <a:rPr lang="en-US" b="1" dirty="0" smtClean="0"/>
              <a:t>Point</a:t>
            </a:r>
            <a:r>
              <a:rPr lang="en-US" dirty="0" smtClean="0"/>
              <a:t> </a:t>
            </a:r>
            <a:r>
              <a:rPr lang="en-US" dirty="0"/>
              <a:t>(visual): Point to yes or no for each decision.</a:t>
            </a:r>
          </a:p>
          <a:p>
            <a:pPr marL="850900" indent="352425">
              <a:spcBef>
                <a:spcPts val="624"/>
              </a:spcBef>
              <a:buNone/>
            </a:pPr>
            <a:r>
              <a:rPr lang="en-US" b="1" dirty="0"/>
              <a:t>Say</a:t>
            </a:r>
            <a:r>
              <a:rPr lang="en-US" dirty="0"/>
              <a:t> (verbal): Speak yes or no for each decision</a:t>
            </a:r>
            <a:r>
              <a:rPr lang="en-US" dirty="0" smtClean="0"/>
              <a:t>.</a:t>
            </a:r>
            <a:endParaRPr lang="en-US" dirty="0"/>
          </a:p>
          <a:p>
            <a:pPr marL="0" indent="0">
              <a:spcBef>
                <a:spcPts val="624"/>
              </a:spcBef>
              <a:buNone/>
            </a:pPr>
            <a:r>
              <a:rPr lang="en-US" dirty="0"/>
              <a:t>Each subject does </a:t>
            </a:r>
            <a:r>
              <a:rPr lang="en-US" u="sng" dirty="0"/>
              <a:t>both</a:t>
            </a:r>
            <a:r>
              <a:rPr lang="en-US" dirty="0"/>
              <a:t> tasks with </a:t>
            </a:r>
            <a:r>
              <a:rPr lang="en-US" u="sng" dirty="0"/>
              <a:t>both</a:t>
            </a:r>
            <a:r>
              <a:rPr lang="en-US" dirty="0"/>
              <a:t> report methods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0315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" y="15568"/>
            <a:ext cx="9052560" cy="1257300"/>
          </a:xfrm>
        </p:spPr>
        <p:txBody>
          <a:bodyPr/>
          <a:lstStyle/>
          <a:p>
            <a:r>
              <a:rPr lang="en-US" dirty="0"/>
              <a:t>Example: </a:t>
            </a:r>
            <a:r>
              <a:rPr lang="en-US" dirty="0" smtClean="0"/>
              <a:t>Visual/Verbal (2 of 2)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43114" y="1415142"/>
            <a:ext cx="8610600" cy="48985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Some results from the Visual/Verbal experiment</a:t>
            </a:r>
            <a:r>
              <a:rPr lang="en-US" dirty="0" smtClean="0"/>
              <a:t>: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Table Placeholder 9">
                <a:extLst>
                  <a:ext uri="{FF2B5EF4-FFF2-40B4-BE49-F238E27FC236}">
                    <a16:creationId xmlns:a16="http://schemas.microsoft.com/office/drawing/2014/main" xmlns="" id="{014C39FC-DF7E-400D-A54A-40B67F1681C5}"/>
                  </a:ext>
                </a:extLst>
              </p:cNvPr>
              <p:cNvGraphicFramePr>
                <a:graphicFrameLocks noGrp="1"/>
              </p:cNvGraphicFramePr>
              <p:nvPr>
                <p:ph type="tbl" sz="quarter" idx="12"/>
                <p:extLst>
                  <p:ext uri="{D42A27DB-BD31-4B8C-83A1-F6EECF244321}">
                    <p14:modId xmlns:p14="http://schemas.microsoft.com/office/powerpoint/2010/main" val="4016369607"/>
                  </p:ext>
                </p:extLst>
              </p:nvPr>
            </p:nvGraphicFramePr>
            <p:xfrm>
              <a:off x="2324069" y="2057400"/>
              <a:ext cx="4495863" cy="36576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728980">
                      <a:extLst>
                        <a:ext uri="{9D8B030D-6E8A-4147-A177-3AD203B41FA5}">
                          <a16:colId xmlns:a16="http://schemas.microsoft.com/office/drawing/2014/main" xmlns="" val="3900113194"/>
                        </a:ext>
                      </a:extLst>
                    </a:gridCol>
                    <a:gridCol w="1071880">
                      <a:extLst>
                        <a:ext uri="{9D8B030D-6E8A-4147-A177-3AD203B41FA5}">
                          <a16:colId xmlns:a16="http://schemas.microsoft.com/office/drawing/2014/main" xmlns="" val="580452366"/>
                        </a:ext>
                      </a:extLst>
                    </a:gridCol>
                    <a:gridCol w="894143">
                      <a:extLst>
                        <a:ext uri="{9D8B030D-6E8A-4147-A177-3AD203B41FA5}">
                          <a16:colId xmlns:a16="http://schemas.microsoft.com/office/drawing/2014/main" xmlns="" val="2712394321"/>
                        </a:ext>
                      </a:extLst>
                    </a:gridCol>
                    <a:gridCol w="982980">
                      <a:extLst>
                        <a:ext uri="{9D8B030D-6E8A-4147-A177-3AD203B41FA5}">
                          <a16:colId xmlns:a16="http://schemas.microsoft.com/office/drawing/2014/main" xmlns="" val="2757168258"/>
                        </a:ext>
                      </a:extLst>
                    </a:gridCol>
                    <a:gridCol w="817880">
                      <a:extLst>
                        <a:ext uri="{9D8B030D-6E8A-4147-A177-3AD203B41FA5}">
                          <a16:colId xmlns:a16="http://schemas.microsoft.com/office/drawing/2014/main" xmlns="" val="3869536220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latin typeface="Arial" pitchFamily="34" charset="0"/>
                              <a:cs typeface="Arial" pitchFamily="34" charset="0"/>
                            </a:rPr>
                            <a:t>Row</a:t>
                          </a:r>
                          <a:endParaRPr lang="en-US" sz="1400" b="1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latin typeface="Arial" pitchFamily="34" charset="0"/>
                              <a:cs typeface="Arial" pitchFamily="34" charset="0"/>
                            </a:rPr>
                            <a:t>Subject</a:t>
                          </a:r>
                          <a:endParaRPr lang="en-US" sz="1400" b="1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latin typeface="Arial" pitchFamily="34" charset="0"/>
                              <a:cs typeface="Arial" pitchFamily="34" charset="0"/>
                            </a:rPr>
                            <a:t>Task</a:t>
                          </a:r>
                          <a:endParaRPr lang="en-US" sz="1400" b="1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latin typeface="Arial" pitchFamily="34" charset="0"/>
                              <a:cs typeface="Arial" pitchFamily="34" charset="0"/>
                            </a:rPr>
                            <a:t>Report</a:t>
                          </a:r>
                          <a:endParaRPr lang="en-US" sz="1400" b="1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latin typeface="Arial" pitchFamily="34" charset="0"/>
                              <a:cs typeface="Arial" pitchFamily="34" charset="0"/>
                            </a:rPr>
                            <a:t>Time</a:t>
                          </a:r>
                          <a:endParaRPr lang="en-US" sz="1400" b="1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368845014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1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s1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Visual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Visual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11.60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2421425327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2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s2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Visual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Visual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22.71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49809352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smtClean="0">
                                    <a:latin typeface="Cambria Math"/>
                                  </a:rPr>
                                  <m:t>⋮</m:t>
                                </m:r>
                              </m:oMath>
                            </m:oMathPara>
                          </a14:m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smtClean="0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oMath>
                            </m:oMathPara>
                          </a14:m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smtClean="0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oMath>
                            </m:oMathPara>
                          </a14:m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smtClean="0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oMath>
                            </m:oMathPara>
                          </a14:m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smtClean="0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oMath>
                            </m:oMathPara>
                          </a14:m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664768414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20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s20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Visual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Visual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33.98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986504744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21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s1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Visual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Verbal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13.06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2540552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22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s2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Visual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Verbal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6.27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3240184868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smtClean="0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oMath>
                            </m:oMathPara>
                          </a14:m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smtClean="0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oMath>
                            </m:oMathPara>
                          </a14:m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smtClean="0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oMath>
                            </m:oMathPara>
                          </a14:m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smtClean="0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oMath>
                            </m:oMathPara>
                          </a14:m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smtClean="0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oMath>
                            </m:oMathPara>
                          </a14:m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2145817608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40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s20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Visual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Verbal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12.64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589645141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41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s1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Verbal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Visual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16.05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2454336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smtClean="0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oMath>
                            </m:oMathPara>
                          </a14:m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smtClean="0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oMath>
                            </m:oMathPara>
                          </a14:m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smtClean="0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oMath>
                            </m:oMathPara>
                          </a14:m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smtClean="0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oMath>
                            </m:oMathPara>
                          </a14:m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smtClean="0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oMath>
                            </m:oMathPara>
                          </a14:m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99704437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80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s20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Verbal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Verbal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28.18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29251769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Table Placeholder 9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014C39FC-DF7E-400D-A54A-40B67F1681C5}"/>
                  </a:ext>
                </a:extLst>
              </p:cNvPr>
              <p:cNvGraphicFramePr>
                <a:graphicFrameLocks noGrp="1"/>
              </p:cNvGraphicFramePr>
              <p:nvPr>
                <p:ph type="tbl" sz="quarter" idx="12"/>
                <p:extLst>
                  <p:ext uri="{D42A27DB-BD31-4B8C-83A1-F6EECF244321}">
                    <p14:modId xmlns:p14="http://schemas.microsoft.com/office/powerpoint/2010/main" val="4016369607"/>
                  </p:ext>
                </p:extLst>
              </p:nvPr>
            </p:nvGraphicFramePr>
            <p:xfrm>
              <a:off x="2324069" y="2057400"/>
              <a:ext cx="4495863" cy="36576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728980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3900113194"/>
                        </a:ext>
                      </a:extLst>
                    </a:gridCol>
                    <a:gridCol w="1071880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580452366"/>
                        </a:ext>
                      </a:extLst>
                    </a:gridCol>
                    <a:gridCol w="894143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2712394321"/>
                        </a:ext>
                      </a:extLst>
                    </a:gridCol>
                    <a:gridCol w="982980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2757168258"/>
                        </a:ext>
                      </a:extLst>
                    </a:gridCol>
                    <a:gridCol w="817880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3869536220"/>
                        </a:ext>
                      </a:extLst>
                    </a:gridCol>
                  </a:tblGrid>
                  <a:tr h="3048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latin typeface="Arial" pitchFamily="34" charset="0"/>
                              <a:cs typeface="Arial" pitchFamily="34" charset="0"/>
                            </a:rPr>
                            <a:t>Row</a:t>
                          </a:r>
                          <a:endParaRPr lang="en-US" sz="1400" b="1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latin typeface="Arial" pitchFamily="34" charset="0"/>
                              <a:cs typeface="Arial" pitchFamily="34" charset="0"/>
                            </a:rPr>
                            <a:t>Subject</a:t>
                          </a:r>
                          <a:endParaRPr lang="en-US" sz="1400" b="1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latin typeface="Arial" pitchFamily="34" charset="0"/>
                              <a:cs typeface="Arial" pitchFamily="34" charset="0"/>
                            </a:rPr>
                            <a:t>Task</a:t>
                          </a:r>
                          <a:endParaRPr lang="en-US" sz="1400" b="1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latin typeface="Arial" pitchFamily="34" charset="0"/>
                              <a:cs typeface="Arial" pitchFamily="34" charset="0"/>
                            </a:rPr>
                            <a:t>Report</a:t>
                          </a:r>
                          <a:endParaRPr lang="en-US" sz="1400" b="1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latin typeface="Arial" pitchFamily="34" charset="0"/>
                              <a:cs typeface="Arial" pitchFamily="34" charset="0"/>
                            </a:rPr>
                            <a:t>Time</a:t>
                          </a:r>
                          <a:endParaRPr lang="en-US" sz="1400" b="1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3688450140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1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s1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Visual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Visual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11.60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2421425327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2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s2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Visual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Visual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22.71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49809352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302000" r="-515000" b="-818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68182" t="-302000" r="-251136" b="-818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202740" t="-302000" r="-202740" b="-818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272840" t="-302000" r="-82716" b="-818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450746" t="-302000" b="-818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664768414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20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s20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Visual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Visual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33.98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986504744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21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s1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Visual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Verbal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13.06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2540552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22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s2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Visual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Verbal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6.27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3240184868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702000" r="-515000" b="-418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68182" t="-702000" r="-251136" b="-418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202740" t="-702000" r="-202740" b="-418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272840" t="-702000" r="-82716" b="-418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450746" t="-702000" b="-418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2145817608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40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s20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Visual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Verbal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12.64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589645141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41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s1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Verbal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Visual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16.05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2454336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1002000" r="-515000" b="-118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68182" t="-1002000" r="-251136" b="-118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202740" t="-1002000" r="-202740" b="-118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272840" t="-1002000" r="-82716" b="-118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450746" t="-1002000" b="-118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99704437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80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s20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Verbal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Verbal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>
                              <a:latin typeface="Arial" pitchFamily="34" charset="0"/>
                              <a:cs typeface="Arial" pitchFamily="34" charset="0"/>
                            </a:rPr>
                            <a:t>28.18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latin typeface="Arial" pitchFamily="34" charset="0"/>
                            <a:cs typeface="Arial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29251769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2114302" y="5796071"/>
            <a:ext cx="4896098" cy="45232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Data are stored in </a:t>
            </a:r>
            <a:r>
              <a:rPr lang="en-US" b="1" dirty="0"/>
              <a:t>VisualVerbal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0315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Fixed vs. Random Factors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744295" cy="4764807"/>
          </a:xfrm>
        </p:spPr>
        <p:txBody>
          <a:bodyPr>
            <a:normAutofit/>
          </a:bodyPr>
          <a:lstStyle/>
          <a:p>
            <a:pPr marL="0" indent="0">
              <a:spcBef>
                <a:spcPts val="624"/>
              </a:spcBef>
              <a:buNone/>
            </a:pPr>
            <a:r>
              <a:rPr lang="en-US" b="1" dirty="0"/>
              <a:t>Fixed</a:t>
            </a:r>
            <a:r>
              <a:rPr lang="en-US" dirty="0"/>
              <a:t>: The levels of the factor include treatments of interest for the study</a:t>
            </a:r>
            <a:r>
              <a:rPr lang="en-US" dirty="0" smtClean="0"/>
              <a:t>.</a:t>
            </a:r>
            <a:endParaRPr lang="en-US" dirty="0"/>
          </a:p>
          <a:p>
            <a:pPr marL="457200" indent="-457200">
              <a:spcBef>
                <a:spcPts val="624"/>
              </a:spcBef>
            </a:pPr>
            <a:r>
              <a:rPr lang="en-US" b="1" dirty="0"/>
              <a:t>Exam</a:t>
            </a:r>
            <a:r>
              <a:rPr lang="en-US" dirty="0"/>
              <a:t> in the </a:t>
            </a:r>
            <a:r>
              <a:rPr lang="en-US" dirty="0" err="1"/>
              <a:t>FourExams</a:t>
            </a:r>
            <a:r>
              <a:rPr lang="en-US" dirty="0"/>
              <a:t> data (always the same four)</a:t>
            </a:r>
          </a:p>
          <a:p>
            <a:pPr marL="457200" indent="-457200">
              <a:spcBef>
                <a:spcPts val="624"/>
              </a:spcBef>
            </a:pPr>
            <a:r>
              <a:rPr lang="en-US" b="1" dirty="0"/>
              <a:t>Task</a:t>
            </a:r>
            <a:r>
              <a:rPr lang="en-US" dirty="0"/>
              <a:t> and </a:t>
            </a:r>
            <a:r>
              <a:rPr lang="en-US" b="1" dirty="0"/>
              <a:t>Report</a:t>
            </a:r>
            <a:r>
              <a:rPr lang="en-US" dirty="0"/>
              <a:t> in the VisualVerbal </a:t>
            </a:r>
            <a:r>
              <a:rPr lang="en-US" dirty="0" smtClean="0"/>
              <a:t>data</a:t>
            </a:r>
            <a:endParaRPr lang="en-US" dirty="0"/>
          </a:p>
          <a:p>
            <a:pPr marL="0" indent="0">
              <a:spcBef>
                <a:spcPts val="624"/>
              </a:spcBef>
              <a:buNone/>
            </a:pPr>
            <a:r>
              <a:rPr lang="en-US" b="1" dirty="0"/>
              <a:t>Random</a:t>
            </a:r>
            <a:r>
              <a:rPr lang="en-US" dirty="0"/>
              <a:t>: The levels of the factor are a sample of possible </a:t>
            </a:r>
            <a:r>
              <a:rPr lang="en-US" dirty="0" smtClean="0"/>
              <a:t>levels</a:t>
            </a:r>
            <a:endParaRPr lang="en-US" dirty="0"/>
          </a:p>
          <a:p>
            <a:pPr marL="457200" indent="-457200">
              <a:spcBef>
                <a:spcPts val="624"/>
              </a:spcBef>
            </a:pPr>
            <a:r>
              <a:rPr lang="en-US" b="1" dirty="0"/>
              <a:t>Student</a:t>
            </a:r>
            <a:r>
              <a:rPr lang="en-US" dirty="0"/>
              <a:t> in the FourExams data </a:t>
            </a:r>
            <a:r>
              <a:rPr lang="en-US" dirty="0" smtClean="0"/>
              <a:t>(</a:t>
            </a:r>
            <a:r>
              <a:rPr lang="en-US" dirty="0"/>
              <a:t>5 of possibly many)</a:t>
            </a:r>
          </a:p>
          <a:p>
            <a:pPr marL="457200" indent="-457200">
              <a:spcBef>
                <a:spcPts val="624"/>
              </a:spcBef>
            </a:pPr>
            <a:r>
              <a:rPr lang="en-US" b="1" dirty="0"/>
              <a:t>Subject</a:t>
            </a:r>
            <a:r>
              <a:rPr lang="en-US" dirty="0"/>
              <a:t> in the VisualVerbal data (20 of possibly many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0315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Within-Subjects Design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744295" cy="47648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Definition</a:t>
            </a:r>
            <a:r>
              <a:rPr lang="en-US" dirty="0"/>
              <a:t>: In a </a:t>
            </a:r>
            <a:r>
              <a:rPr lang="en-US" b="1" dirty="0"/>
              <a:t>within-subjects</a:t>
            </a:r>
            <a:r>
              <a:rPr lang="en-US" dirty="0"/>
              <a:t> design, each subject (block) gets every level of the treatment factor(s</a:t>
            </a:r>
            <a:r>
              <a:rPr lang="en-US" dirty="0" smtClean="0"/>
              <a:t>).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Ex</a:t>
            </a:r>
            <a:r>
              <a:rPr lang="en-US" dirty="0"/>
              <a:t>: The </a:t>
            </a:r>
            <a:r>
              <a:rPr lang="en-US" b="1" dirty="0"/>
              <a:t>Exam</a:t>
            </a:r>
            <a:r>
              <a:rPr lang="en-US" dirty="0"/>
              <a:t> factor is </a:t>
            </a:r>
            <a:r>
              <a:rPr lang="en-US" i="1" dirty="0"/>
              <a:t>within</a:t>
            </a:r>
            <a:r>
              <a:rPr lang="en-US" dirty="0"/>
              <a:t> the </a:t>
            </a:r>
            <a:r>
              <a:rPr lang="en-US" b="1" dirty="0"/>
              <a:t>Students</a:t>
            </a:r>
            <a:r>
              <a:rPr lang="en-US" dirty="0"/>
              <a:t>.</a:t>
            </a:r>
          </a:p>
          <a:p>
            <a:pPr marL="0" indent="0">
              <a:buNone/>
            </a:pPr>
            <a:r>
              <a:rPr lang="en-US" dirty="0" smtClean="0"/>
              <a:t>Ex</a:t>
            </a:r>
            <a:r>
              <a:rPr lang="en-US" dirty="0"/>
              <a:t>: The </a:t>
            </a:r>
            <a:r>
              <a:rPr lang="en-US" b="1" dirty="0"/>
              <a:t>Task</a:t>
            </a:r>
            <a:r>
              <a:rPr lang="en-US" dirty="0"/>
              <a:t> and </a:t>
            </a:r>
            <a:r>
              <a:rPr lang="en-US" b="1" dirty="0"/>
              <a:t>Report</a:t>
            </a:r>
            <a:r>
              <a:rPr lang="en-US" dirty="0"/>
              <a:t> factors are crossed </a:t>
            </a:r>
            <a:r>
              <a:rPr lang="en-US" i="1" dirty="0"/>
              <a:t>within</a:t>
            </a:r>
            <a:r>
              <a:rPr lang="en-US" dirty="0"/>
              <a:t> </a:t>
            </a:r>
            <a:r>
              <a:rPr lang="en-US" b="1" dirty="0" smtClean="0"/>
              <a:t>Subject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0315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Between-Subjects Design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744295" cy="47648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Definition</a:t>
            </a:r>
            <a:r>
              <a:rPr lang="en-US" dirty="0"/>
              <a:t>: In a </a:t>
            </a:r>
            <a:r>
              <a:rPr lang="en-US" b="1" dirty="0"/>
              <a:t>between-subjects</a:t>
            </a:r>
            <a:r>
              <a:rPr lang="en-US" dirty="0"/>
              <a:t> design, each subject (block) gets just one level of the treatment factor(s</a:t>
            </a:r>
            <a:r>
              <a:rPr lang="en-US" dirty="0" smtClean="0"/>
              <a:t>).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Ex</a:t>
            </a:r>
            <a:r>
              <a:rPr lang="en-US" dirty="0"/>
              <a:t>: In the </a:t>
            </a:r>
            <a:r>
              <a:rPr lang="en-US" b="1" dirty="0" err="1"/>
              <a:t>WalkingBabies</a:t>
            </a:r>
            <a:r>
              <a:rPr lang="en-US" dirty="0"/>
              <a:t> experiment, each baby is put in one of the four treatment groups</a:t>
            </a:r>
            <a:r>
              <a:rPr lang="en-US" dirty="0" smtClean="0"/>
              <a:t>.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Ex: In the </a:t>
            </a:r>
            <a:r>
              <a:rPr lang="en-US" b="1" dirty="0" err="1"/>
              <a:t>PigFeed</a:t>
            </a:r>
            <a:r>
              <a:rPr lang="en-US" dirty="0"/>
              <a:t> experiment, each pig is given </a:t>
            </a:r>
            <a:r>
              <a:rPr lang="en-US" b="1" dirty="0"/>
              <a:t>B12</a:t>
            </a:r>
            <a:r>
              <a:rPr lang="en-US" dirty="0"/>
              <a:t> (or not) and given an </a:t>
            </a:r>
            <a:r>
              <a:rPr lang="en-US" b="1" dirty="0"/>
              <a:t>Antibiotic</a:t>
            </a:r>
            <a:r>
              <a:rPr lang="en-US" dirty="0"/>
              <a:t> (or not).  These two factors are crossed </a:t>
            </a:r>
            <a:r>
              <a:rPr lang="en-US" i="1" dirty="0"/>
              <a:t>between</a:t>
            </a:r>
            <a:r>
              <a:rPr lang="en-US" dirty="0"/>
              <a:t> the pigs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0315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bergerinvitels3e_lectureslides_ch01_final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bergerinvitels3e_lectureslides_ch01_final</Template>
  <TotalTime>2837</TotalTime>
  <Words>549</Words>
  <Application>Microsoft Office PowerPoint</Application>
  <PresentationFormat>On-screen Show (4:3)</PresentationFormat>
  <Paragraphs>134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ＭＳ Ｐゴシック</vt:lpstr>
      <vt:lpstr>Arial</vt:lpstr>
      <vt:lpstr>Arial Black</vt:lpstr>
      <vt:lpstr>Calibri</vt:lpstr>
      <vt:lpstr>Cambria Math</vt:lpstr>
      <vt:lpstr>Courier New</vt:lpstr>
      <vt:lpstr>Symbol</vt:lpstr>
      <vt:lpstr>Wingdings</vt:lpstr>
      <vt:lpstr>bergerinvitels3e_lectureslides_ch01_final</vt:lpstr>
      <vt:lpstr>Section 8.6</vt:lpstr>
      <vt:lpstr>Topic 8.6</vt:lpstr>
      <vt:lpstr> Repeated-Measures Design</vt:lpstr>
      <vt:lpstr>Example: FourExams</vt:lpstr>
      <vt:lpstr>Example: Visual/Verbal (1 of 2)</vt:lpstr>
      <vt:lpstr>Example: Visual/Verbal (2 of 2)</vt:lpstr>
      <vt:lpstr>Fixed vs. Random Factors</vt:lpstr>
      <vt:lpstr>Within-Subjects Design</vt:lpstr>
      <vt:lpstr>Between-Subjects Design</vt:lpstr>
      <vt:lpstr>Mixed Designs</vt:lpstr>
      <vt:lpstr>ANOVA for Within Subjects in R (VisualVerbal)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8.6</dc:title>
  <dc:creator>Canon</dc:creator>
  <cp:lastModifiedBy>Newton, Andy</cp:lastModifiedBy>
  <cp:revision>657</cp:revision>
  <dcterms:created xsi:type="dcterms:W3CDTF">2015-10-23T14:29:37Z</dcterms:created>
  <dcterms:modified xsi:type="dcterms:W3CDTF">2018-11-14T15:44:23Z</dcterms:modified>
</cp:coreProperties>
</file>